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3"/>
    <p:sldId id="280" r:id="rId4"/>
    <p:sldId id="257" r:id="rId5"/>
    <p:sldId id="277" r:id="rId6"/>
    <p:sldId id="258" r:id="rId7"/>
    <p:sldId id="259" r:id="rId8"/>
    <p:sldId id="260" r:id="rId9"/>
    <p:sldId id="279" r:id="rId10"/>
    <p:sldId id="261" r:id="rId11"/>
    <p:sldId id="262" r:id="rId12"/>
    <p:sldId id="263" r:id="rId13"/>
    <p:sldId id="264" r:id="rId14"/>
    <p:sldId id="265" r:id="rId15"/>
    <p:sldId id="276" r:id="rId16"/>
    <p:sldId id="268" r:id="rId17"/>
    <p:sldId id="272" r:id="rId18"/>
    <p:sldId id="273" r:id="rId19"/>
    <p:sldId id="278" r:id="rId20"/>
    <p:sldId id="274" r:id="rId21"/>
    <p:sldId id="275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9900FF"/>
    <a:srgbClr val="CC3300"/>
    <a:srgbClr val="FFFF00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9" autoAdjust="0"/>
  </p:normalViewPr>
  <p:slideViewPr>
    <p:cSldViewPr>
      <p:cViewPr>
        <p:scale>
          <a:sx n="50" d="100"/>
          <a:sy n="50" d="100"/>
        </p:scale>
        <p:origin x="-1920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D679C0-7140-465A-9831-A6AD4D9E23D7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初三课件</a:t>
            </a:r>
            <a:endParaRPr lang="zh-CN" altLang="en-US" noProof="0" smtClean="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1"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61A076D-4373-4B8C-8C01-B3FC9CDF524D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/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4"/>
            <p:cNvSpPr/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5"/>
            <p:cNvSpPr/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8" name="Group 6"/>
            <p:cNvGrpSpPr/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/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" name="Freeform 8"/>
              <p:cNvSpPr/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0" name="Freeform 9"/>
              <p:cNvSpPr/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1" name="Freeform 10"/>
              <p:cNvSpPr/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2" name="Freeform 11"/>
              <p:cNvSpPr/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3" name="Freeform 12"/>
              <p:cNvSpPr/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4" name="Freeform 13"/>
              <p:cNvSpPr/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5" name="Freeform 14"/>
              <p:cNvSpPr/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6" name="Freeform 15"/>
              <p:cNvSpPr/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7" name="Freeform 16"/>
              <p:cNvSpPr/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" name="Freeform 17"/>
              <p:cNvSpPr/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9" name="Freeform 18"/>
              <p:cNvSpPr/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0" name="Freeform 19"/>
              <p:cNvSpPr/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9" name="Freeform 20"/>
            <p:cNvSpPr/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21"/>
            <p:cNvSpPr/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22"/>
            <p:cNvSpPr/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23"/>
            <p:cNvSpPr/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3 w 717"/>
                <a:gd name="T1" fmla="*/ 845 h 845"/>
                <a:gd name="T2" fmla="*/ 723 w 717"/>
                <a:gd name="T3" fmla="*/ 821 h 845"/>
                <a:gd name="T4" fmla="*/ 580 w 717"/>
                <a:gd name="T5" fmla="*/ 605 h 845"/>
                <a:gd name="T6" fmla="*/ 409 w 717"/>
                <a:gd name="T7" fmla="*/ 396 h 845"/>
                <a:gd name="T8" fmla="*/ 224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2 w 717"/>
                <a:gd name="T15" fmla="*/ 198 h 845"/>
                <a:gd name="T16" fmla="*/ 403 w 717"/>
                <a:gd name="T17" fmla="*/ 408 h 845"/>
                <a:gd name="T18" fmla="*/ 574 w 717"/>
                <a:gd name="T19" fmla="*/ 623 h 845"/>
                <a:gd name="T20" fmla="*/ 723 w 717"/>
                <a:gd name="T21" fmla="*/ 845 h 845"/>
                <a:gd name="T22" fmla="*/ 723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4"/>
            <p:cNvSpPr/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0 w 407"/>
                <a:gd name="T1" fmla="*/ 414 h 414"/>
                <a:gd name="T2" fmla="*/ 410 w 407"/>
                <a:gd name="T3" fmla="*/ 396 h 414"/>
                <a:gd name="T4" fmla="*/ 225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9 w 407"/>
                <a:gd name="T13" fmla="*/ 204 h 414"/>
                <a:gd name="T14" fmla="*/ 410 w 407"/>
                <a:gd name="T15" fmla="*/ 414 h 414"/>
                <a:gd name="T16" fmla="*/ 410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5"/>
            <p:cNvSpPr/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26"/>
            <p:cNvSpPr/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2 w 586"/>
                <a:gd name="T1" fmla="*/ 0 h 599"/>
                <a:gd name="T2" fmla="*/ 574 w 586"/>
                <a:gd name="T3" fmla="*/ 0 h 599"/>
                <a:gd name="T4" fmla="*/ 410 w 586"/>
                <a:gd name="T5" fmla="*/ 132 h 599"/>
                <a:gd name="T6" fmla="*/ 260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0 w 586"/>
                <a:gd name="T17" fmla="*/ 282 h 599"/>
                <a:gd name="T18" fmla="*/ 416 w 586"/>
                <a:gd name="T19" fmla="*/ 138 h 599"/>
                <a:gd name="T20" fmla="*/ 592 w 586"/>
                <a:gd name="T21" fmla="*/ 0 h 599"/>
                <a:gd name="T22" fmla="*/ 592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7"/>
            <p:cNvSpPr/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2 w 269"/>
                <a:gd name="T1" fmla="*/ 0 h 252"/>
                <a:gd name="T2" fmla="*/ 254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2 w 269"/>
                <a:gd name="T15" fmla="*/ 0 h 252"/>
                <a:gd name="T16" fmla="*/ 272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" name="Group 31"/>
            <p:cNvGrpSpPr/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41" name="Picture 44" descr="AN02479_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876800"/>
            <a:ext cx="16002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7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3997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42" name="Rectangle 41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3" name="Rectangle 42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4" name="Rectangle 43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A1D05-3018-41C3-915D-64A29329EB9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81931-8FB5-4E99-A749-B81A7054B30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B5540-32F1-4717-8B58-DEA82A276AB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D081-7AB2-465D-B2EC-ED1D880B365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C48E7-6157-4F29-B83C-8D01E53C78C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F1274-5D74-4AF0-9E1B-41DF7DAF641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9A763-F09E-4744-A1B9-414F1489514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09EBC-609D-4656-A560-DD5C309C548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85927-3DF6-49E0-9928-B10C20886A6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C2E3D-0176-49AF-B103-7E232A3A007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AF44B-B189-4C09-9302-25220527D3F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4965E-783B-4917-BDAC-20EFDE41F6F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wmf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8915" name="Freeform 3"/>
            <p:cNvSpPr/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16" name="Freeform 4"/>
            <p:cNvSpPr/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17" name="Freeform 5"/>
            <p:cNvSpPr/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060" name="Group 6"/>
            <p:cNvGrpSpPr/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8919" name="Freeform 7"/>
              <p:cNvSpPr/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0" name="Freeform 8"/>
              <p:cNvSpPr/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1" name="Freeform 9"/>
              <p:cNvSpPr/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2" name="Freeform 10"/>
              <p:cNvSpPr/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3" name="Freeform 11"/>
              <p:cNvSpPr/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4" name="Freeform 12"/>
              <p:cNvSpPr/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5" name="Freeform 13"/>
              <p:cNvSpPr/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6" name="Freeform 14"/>
              <p:cNvSpPr/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7" name="Freeform 15"/>
              <p:cNvSpPr/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8" name="Freeform 16"/>
              <p:cNvSpPr/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29" name="Freeform 17"/>
              <p:cNvSpPr/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30" name="Freeform 18"/>
              <p:cNvSpPr/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38931" name="Freeform 19"/>
              <p:cNvSpPr/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38932" name="Freeform 20"/>
            <p:cNvSpPr/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33" name="Freeform 21"/>
            <p:cNvSpPr/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934" name="Freeform 22"/>
            <p:cNvSpPr/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4" name="Freeform 23"/>
            <p:cNvSpPr/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3 w 717"/>
                <a:gd name="T1" fmla="*/ 845 h 845"/>
                <a:gd name="T2" fmla="*/ 723 w 717"/>
                <a:gd name="T3" fmla="*/ 821 h 845"/>
                <a:gd name="T4" fmla="*/ 580 w 717"/>
                <a:gd name="T5" fmla="*/ 605 h 845"/>
                <a:gd name="T6" fmla="*/ 409 w 717"/>
                <a:gd name="T7" fmla="*/ 396 h 845"/>
                <a:gd name="T8" fmla="*/ 224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2 w 717"/>
                <a:gd name="T15" fmla="*/ 198 h 845"/>
                <a:gd name="T16" fmla="*/ 403 w 717"/>
                <a:gd name="T17" fmla="*/ 408 h 845"/>
                <a:gd name="T18" fmla="*/ 574 w 717"/>
                <a:gd name="T19" fmla="*/ 623 h 845"/>
                <a:gd name="T20" fmla="*/ 723 w 717"/>
                <a:gd name="T21" fmla="*/ 845 h 845"/>
                <a:gd name="T22" fmla="*/ 723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24"/>
            <p:cNvSpPr/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0 w 407"/>
                <a:gd name="T1" fmla="*/ 414 h 414"/>
                <a:gd name="T2" fmla="*/ 410 w 407"/>
                <a:gd name="T3" fmla="*/ 396 h 414"/>
                <a:gd name="T4" fmla="*/ 225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9 w 407"/>
                <a:gd name="T13" fmla="*/ 204 h 414"/>
                <a:gd name="T14" fmla="*/ 410 w 407"/>
                <a:gd name="T15" fmla="*/ 414 h 414"/>
                <a:gd name="T16" fmla="*/ 410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7" name="Freeform 25"/>
            <p:cNvSpPr/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7" name="Freeform 26"/>
            <p:cNvSpPr/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2 w 586"/>
                <a:gd name="T1" fmla="*/ 0 h 599"/>
                <a:gd name="T2" fmla="*/ 574 w 586"/>
                <a:gd name="T3" fmla="*/ 0 h 599"/>
                <a:gd name="T4" fmla="*/ 410 w 586"/>
                <a:gd name="T5" fmla="*/ 132 h 599"/>
                <a:gd name="T6" fmla="*/ 260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0 w 586"/>
                <a:gd name="T17" fmla="*/ 282 h 599"/>
                <a:gd name="T18" fmla="*/ 416 w 586"/>
                <a:gd name="T19" fmla="*/ 138 h 599"/>
                <a:gd name="T20" fmla="*/ 592 w 586"/>
                <a:gd name="T21" fmla="*/ 0 h 599"/>
                <a:gd name="T22" fmla="*/ 592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27"/>
            <p:cNvSpPr/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2 w 269"/>
                <a:gd name="T1" fmla="*/ 0 h 252"/>
                <a:gd name="T2" fmla="*/ 254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2 w 269"/>
                <a:gd name="T15" fmla="*/ 0 h 252"/>
                <a:gd name="T16" fmla="*/ 272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72" name="Group 31"/>
            <p:cNvGrpSpPr/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075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7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8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7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5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895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5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95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62767C6-7CF3-412B-926D-1737D097DF07}" type="slidenum">
              <a:rPr lang="en-US" altLang="zh-CN"/>
            </a:fld>
            <a:endParaRPr lang="en-US" altLang="zh-CN"/>
          </a:p>
        </p:txBody>
      </p:sp>
      <p:sp>
        <p:nvSpPr>
          <p:cNvPr id="3895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pic>
        <p:nvPicPr>
          <p:cNvPr id="2056" name="Picture 44" descr="AN02479_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391400" y="5105400"/>
            <a:ext cx="1524000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oleObject" Target="../embeddings/oleObject5.bin"/><Relationship Id="rId7" Type="http://schemas.openxmlformats.org/officeDocument/2006/relationships/image" Target="../media/image5.png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png"/><Relationship Id="rId4" Type="http://schemas.openxmlformats.org/officeDocument/2006/relationships/oleObject" Target="../embeddings/oleObject3.bin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png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vmlDrawing" Target="../drawings/vmlDrawing1.v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910715" y="2514600"/>
            <a:ext cx="5486400" cy="167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>
                <a:ln w="9525">
                  <a:solidFill>
                    <a:schemeClr val="tx1"/>
                  </a:solidFill>
                  <a:miter lim="800000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课题</a:t>
            </a:r>
            <a:r>
              <a:rPr lang="en-US" altLang="zh-CN" sz="3600" kern="10">
                <a:ln w="9525">
                  <a:solidFill>
                    <a:schemeClr val="tx1"/>
                  </a:solidFill>
                  <a:miter lim="800000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en-US" altLang="zh-CN" sz="3600" kern="10">
                <a:ln w="9525">
                  <a:solidFill>
                    <a:schemeClr val="tx1"/>
                  </a:solidFill>
                  <a:miter lim="800000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600" kern="10">
                <a:ln w="9525">
                  <a:solidFill>
                    <a:schemeClr val="tx1"/>
                  </a:solidFill>
                  <a:miter lim="800000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分子和原子</a:t>
            </a:r>
            <a:endParaRPr lang="zh-CN" altLang="en-US" sz="3600" kern="10">
              <a:ln w="9525">
                <a:solidFill>
                  <a:schemeClr val="tx1"/>
                </a:solidFill>
                <a:miter lim="800000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155065" y="1295400"/>
            <a:ext cx="6657975" cy="70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4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第三单元     物质构成的奥秘</a:t>
            </a:r>
            <a:endParaRPr kumimoji="1" lang="zh-CN" altLang="en-US" sz="400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133600"/>
            <a:ext cx="7924800" cy="14478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4400" smtClean="0">
                <a:solidFill>
                  <a:srgbClr val="CC3300"/>
                </a:solidFill>
                <a:ea typeface="楷体_GB2312" pitchFamily="49" charset="-122"/>
              </a:rPr>
              <a:t>当物质发生物理变化时分子不变，当物质发生化学变化时，分子变了，而原子不变</a:t>
            </a:r>
            <a:endParaRPr lang="zh-CN" altLang="en-US" sz="4400" smtClean="0">
              <a:solidFill>
                <a:srgbClr val="CC3300"/>
              </a:solidFill>
              <a:ea typeface="楷体_GB2312" pitchFamily="49" charset="-122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343400"/>
            <a:ext cx="7772400" cy="17399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zh-CN" altLang="en-US" sz="3600" dirty="0" smtClean="0">
              <a:solidFill>
                <a:srgbClr val="CC3300"/>
              </a:solidFill>
              <a:ea typeface="楷体_GB2312" pitchFamily="49" charset="-122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3600" dirty="0" smtClean="0">
                <a:solidFill>
                  <a:srgbClr val="CC3300"/>
                </a:solidFill>
                <a:ea typeface="楷体_GB2312" pitchFamily="49" charset="-122"/>
              </a:rPr>
              <a:t>纯净物：是由同种原子构成的</a:t>
            </a:r>
            <a:endParaRPr lang="zh-CN" altLang="en-US" sz="3600" dirty="0" smtClean="0">
              <a:solidFill>
                <a:srgbClr val="CC3300"/>
              </a:solidFill>
              <a:ea typeface="楷体_GB2312" pitchFamily="49" charset="-122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3600" dirty="0" smtClean="0">
                <a:solidFill>
                  <a:srgbClr val="CC3300"/>
                </a:solidFill>
                <a:ea typeface="楷体_GB2312" pitchFamily="49" charset="-122"/>
              </a:rPr>
              <a:t>混合物：是由不同种分子构成的</a:t>
            </a:r>
            <a:endParaRPr lang="zh-CN" altLang="en-US" sz="3600" dirty="0" smtClean="0">
              <a:solidFill>
                <a:srgbClr val="CC3300"/>
              </a:solidFill>
              <a:ea typeface="楷体_GB2312" pitchFamily="49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670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二、用分子、原子的观点解释：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39750" y="90805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、物理变化和化学变化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62000" y="3657600"/>
            <a:ext cx="518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、混合物和纯净物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 build="p"/>
      <p:bldP spid="15365" grpId="0" autoUpdateAnimBg="0"/>
      <p:bldP spid="1536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5907088" cy="6858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4800" smtClean="0"/>
              <a:t>三、分子原子的概念</a:t>
            </a:r>
            <a:endParaRPr lang="zh-CN" altLang="en-US" sz="48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305800" cy="1524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n-US" altLang="zh-CN" sz="3600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smtClean="0">
                <a:latin typeface="楷体_GB2312" pitchFamily="49" charset="-122"/>
                <a:ea typeface="楷体_GB2312" pitchFamily="49" charset="-122"/>
              </a:rPr>
              <a:t>、分子是保持物质化学性质的最小微粒。</a:t>
            </a:r>
            <a:endParaRPr lang="zh-CN" altLang="en-US" sz="3600" smtClean="0"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defRPr/>
            </a:pPr>
            <a:r>
              <a:rPr lang="en-US" altLang="zh-CN" sz="3600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smtClean="0">
                <a:latin typeface="楷体_GB2312" pitchFamily="49" charset="-122"/>
                <a:ea typeface="楷体_GB2312" pitchFamily="49" charset="-122"/>
              </a:rPr>
              <a:t>、原子是化学变化中的最小微粒。</a:t>
            </a:r>
            <a:endParaRPr lang="zh-CN" altLang="en-US" sz="360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5288" y="3213100"/>
            <a:ext cx="806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课堂练习：用分子、原子观点解释：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62000" y="3962400"/>
            <a:ext cx="487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、氧化汞受热分解；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62000" y="4724400"/>
            <a:ext cx="701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、水蒸发后化学性质没有变化；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14400" y="5486400"/>
            <a:ext cx="693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kumimoji="1" lang="zh-CN" altLang="en-US" sz="3600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、混合物与纯净物有什么不同？</a:t>
            </a:r>
            <a:endParaRPr kumimoji="1" lang="zh-CN" altLang="en-US" sz="3600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 build="p"/>
      <p:bldP spid="16388" grpId="0" autoUpdateAnimBg="0"/>
      <p:bldP spid="16389" grpId="0" autoUpdateAnimBg="0"/>
      <p:bldP spid="16390" grpId="0" autoUpdateAnimBg="0"/>
      <p:bldP spid="1639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04800"/>
            <a:ext cx="4267200" cy="5334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zh-CN" altLang="en-US" sz="4400" smtClean="0">
                <a:ea typeface="楷体_GB2312" pitchFamily="49" charset="-122"/>
              </a:rPr>
              <a:t>本课题小结：</a:t>
            </a:r>
            <a:endParaRPr lang="zh-CN" altLang="en-US" sz="4400" smtClean="0">
              <a:ea typeface="楷体_GB2312" pitchFamily="49" charset="-122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914400"/>
            <a:ext cx="7696200" cy="3276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smtClean="0">
                <a:solidFill>
                  <a:srgbClr val="CC3300"/>
                </a:solidFill>
              </a:rPr>
              <a:t>一、物质是由分子和原子等微粒构成的。</a:t>
            </a:r>
            <a:endParaRPr lang="zh-CN" altLang="en-US" smtClean="0">
              <a:solidFill>
                <a:srgbClr val="CC3300"/>
              </a:solidFill>
            </a:endParaRPr>
          </a:p>
          <a:p>
            <a:pPr algn="l" eaLnBrk="1" hangingPunct="1">
              <a:defRPr/>
            </a:pPr>
            <a:r>
              <a:rPr lang="zh-CN" altLang="en-US" smtClean="0">
                <a:solidFill>
                  <a:srgbClr val="CC3300"/>
                </a:solidFill>
              </a:rPr>
              <a:t>二、分子的性质：</a:t>
            </a:r>
            <a:endParaRPr lang="zh-CN" altLang="en-US" smtClean="0">
              <a:solidFill>
                <a:srgbClr val="CC3300"/>
              </a:solidFill>
            </a:endParaRPr>
          </a:p>
          <a:p>
            <a:pPr algn="l" eaLnBrk="1" hangingPunct="1">
              <a:defRPr/>
            </a:pPr>
            <a:r>
              <a:rPr lang="zh-CN" altLang="en-US" smtClean="0">
                <a:solidFill>
                  <a:srgbClr val="CC3300"/>
                </a:solidFill>
              </a:rPr>
              <a:t>          </a:t>
            </a:r>
            <a:r>
              <a:rPr lang="en-US" altLang="zh-CN" smtClean="0">
                <a:solidFill>
                  <a:srgbClr val="CC3300"/>
                </a:solidFill>
              </a:rPr>
              <a:t>1</a:t>
            </a:r>
            <a:r>
              <a:rPr lang="zh-CN" altLang="en-US" smtClean="0">
                <a:solidFill>
                  <a:srgbClr val="CC3300"/>
                </a:solidFill>
              </a:rPr>
              <a:t>、分子很小，质量很轻</a:t>
            </a:r>
            <a:endParaRPr lang="zh-CN" altLang="en-US" smtClean="0">
              <a:solidFill>
                <a:srgbClr val="CC3300"/>
              </a:solidFill>
            </a:endParaRPr>
          </a:p>
          <a:p>
            <a:pPr algn="l" eaLnBrk="1" hangingPunct="1">
              <a:defRPr/>
            </a:pPr>
            <a:r>
              <a:rPr lang="zh-CN" altLang="en-US" smtClean="0">
                <a:solidFill>
                  <a:srgbClr val="CC3300"/>
                </a:solidFill>
              </a:rPr>
              <a:t>          </a:t>
            </a:r>
            <a:r>
              <a:rPr lang="en-US" altLang="zh-CN" smtClean="0">
                <a:solidFill>
                  <a:srgbClr val="CC3300"/>
                </a:solidFill>
              </a:rPr>
              <a:t>2</a:t>
            </a:r>
            <a:r>
              <a:rPr lang="zh-CN" altLang="en-US" smtClean="0">
                <a:solidFill>
                  <a:srgbClr val="CC3300"/>
                </a:solidFill>
              </a:rPr>
              <a:t>、分子在不断的运动</a:t>
            </a:r>
            <a:endParaRPr lang="zh-CN" altLang="en-US" smtClean="0">
              <a:solidFill>
                <a:srgbClr val="CC3300"/>
              </a:solidFill>
            </a:endParaRPr>
          </a:p>
          <a:p>
            <a:pPr algn="l" eaLnBrk="1" hangingPunct="1">
              <a:defRPr/>
            </a:pPr>
            <a:r>
              <a:rPr lang="zh-CN" altLang="en-US" smtClean="0">
                <a:solidFill>
                  <a:srgbClr val="CC3300"/>
                </a:solidFill>
              </a:rPr>
              <a:t>          </a:t>
            </a:r>
            <a:r>
              <a:rPr lang="en-US" altLang="zh-CN" smtClean="0">
                <a:solidFill>
                  <a:srgbClr val="CC3300"/>
                </a:solidFill>
              </a:rPr>
              <a:t>3</a:t>
            </a:r>
            <a:r>
              <a:rPr lang="zh-CN" altLang="en-US" smtClean="0">
                <a:solidFill>
                  <a:srgbClr val="CC3300"/>
                </a:solidFill>
              </a:rPr>
              <a:t>、分子之间有间隔</a:t>
            </a:r>
            <a:endParaRPr lang="zh-CN" altLang="en-US" smtClean="0">
              <a:solidFill>
                <a:srgbClr val="CC330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11188" y="3933825"/>
            <a:ext cx="518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三、分子原了的概念：</a:t>
            </a:r>
            <a:endParaRPr kumimoji="1" lang="zh-CN" altLang="en-US" sz="320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8313" y="4633913"/>
            <a:ext cx="7837487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</a:t>
            </a:r>
            <a:r>
              <a:rPr kumimoji="1" lang="zh-CN" altLang="en-US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、分子是保持物质化学性质的最小微粒。</a:t>
            </a:r>
            <a:endParaRPr kumimoji="1" lang="zh-CN" altLang="en-US" sz="320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kumimoji="1" lang="zh-CN" altLang="en-US" sz="320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、原子是化学变化中的最小粒子。</a:t>
            </a:r>
            <a:endParaRPr kumimoji="1" lang="zh-CN" altLang="en-US" sz="320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557338"/>
            <a:ext cx="8305800" cy="15113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t" anchorCtr="0"/>
          <a:lstStyle/>
          <a:p>
            <a:pPr algn="l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en-US" altLang="zh-CN" sz="4400" smtClean="0">
                <a:solidFill>
                  <a:schemeClr val="tx1"/>
                </a:solidFill>
              </a:rPr>
              <a:t>      </a:t>
            </a:r>
            <a:r>
              <a:rPr lang="zh-CN" altLang="en-US" sz="4400" smtClean="0">
                <a:solidFill>
                  <a:srgbClr val="CC3300"/>
                </a:solidFill>
              </a:rPr>
              <a:t>物质发生物理变化时，分子不变，当物质发生化学时分子变了，原子不变。</a:t>
            </a:r>
            <a:endParaRPr lang="zh-CN" altLang="en-US" sz="4400" smtClean="0">
              <a:solidFill>
                <a:srgbClr val="CC33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572000"/>
            <a:ext cx="7848600" cy="2286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l" eaLnBrk="1" hangingPunct="1">
              <a:defRPr/>
            </a:pPr>
            <a:r>
              <a:rPr lang="zh-CN" altLang="en-US" sz="3600" smtClean="0">
                <a:solidFill>
                  <a:srgbClr val="CC3300"/>
                </a:solidFill>
              </a:rPr>
              <a:t>由分子构成的物质中，纯净物中由同种分子构成的，有固定的组成；混合物是由为同种分子构成的，无固定的组成。</a:t>
            </a:r>
            <a:endParaRPr lang="zh-CN" altLang="en-US" sz="3600" smtClean="0">
              <a:solidFill>
                <a:srgbClr val="CC3300"/>
              </a:solidFill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3644900"/>
            <a:ext cx="518477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2</a:t>
            </a:r>
            <a:r>
              <a:rPr kumimoji="1" lang="zh-CN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、混合物和纯净物</a:t>
            </a:r>
            <a:endParaRPr kumimoji="1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8313" y="188913"/>
            <a:ext cx="89646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zh-CN" alt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四、</a:t>
            </a:r>
            <a:r>
              <a:rPr kumimoji="1"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用分子、原子观点解释</a:t>
            </a:r>
            <a:endParaRPr kumimoji="1" lang="zh-CN" alt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1" lang="en-US" altLang="zh-CN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1.  </a:t>
            </a:r>
            <a:r>
              <a:rPr kumimoji="1"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物理变化、化学变化</a:t>
            </a:r>
            <a:endParaRPr kumimoji="1" lang="zh-CN" altLang="en-US" sz="3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900113" y="333375"/>
            <a:ext cx="6311900" cy="823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kumimoji="1" lang="zh-CN" altLang="en-US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三、分子与原子的比较</a:t>
            </a:r>
            <a:endParaRPr kumimoji="1" lang="zh-CN" altLang="en-US" sz="4800" b="1">
              <a:latin typeface="Times New Roman" panose="02020603050405020304" pitchFamily="18" charset="0"/>
            </a:endParaRPr>
          </a:p>
        </p:txBody>
      </p:sp>
      <p:graphicFrame>
        <p:nvGraphicFramePr>
          <p:cNvPr id="32794" name="Group 26"/>
          <p:cNvGraphicFramePr>
            <a:graphicFrameLocks noGrp="1"/>
          </p:cNvGraphicFramePr>
          <p:nvPr/>
        </p:nvGraphicFramePr>
        <p:xfrm>
          <a:off x="250825" y="1447800"/>
          <a:ext cx="8569325" cy="5410200"/>
        </p:xfrm>
        <a:graphic>
          <a:graphicData uri="http://schemas.openxmlformats.org/drawingml/2006/table">
            <a:tbl>
              <a:tblPr/>
              <a:tblGrid>
                <a:gridCol w="1581150"/>
                <a:gridCol w="3246438"/>
                <a:gridCol w="3741737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分子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原子</a:t>
                      </a:r>
                      <a:endParaRPr kumimoji="0" lang="zh-CN" alt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都是构成物质的基本粒子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质量体积小、彼此有间隔、不断运动中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1033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不同点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在化学变化中可以再分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在化学反应前后不可再分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相互关系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anose="020B060403050404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分子可以分裂为原子，原子可以相互结合形成分子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anose="020B060403050404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238125"/>
            <a:ext cx="21336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水的电解：</a:t>
            </a:r>
            <a:endParaRPr kumimoji="1"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09600" y="695325"/>
            <a:ext cx="6248400" cy="1004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CC3300"/>
                </a:solidFill>
                <a:latin typeface="Times New Roman" panose="02020603050405020304" pitchFamily="18" charset="0"/>
              </a:rPr>
              <a:t>           </a:t>
            </a:r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水                           氧气    </a:t>
            </a:r>
            <a:r>
              <a:rPr kumimoji="1" lang="en-US" altLang="zh-CN" sz="2400" b="1">
                <a:solidFill>
                  <a:srgbClr val="CC3300"/>
                </a:solidFill>
                <a:latin typeface="Times New Roman" panose="02020603050405020304" pitchFamily="18" charset="0"/>
              </a:rPr>
              <a:t>+         </a:t>
            </a:r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氢气</a:t>
            </a:r>
            <a:endParaRPr kumimoji="1" lang="zh-CN" altLang="en-US" sz="2400" b="1">
              <a:solidFill>
                <a:srgbClr val="CC33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            </a:t>
            </a:r>
            <a:r>
              <a:rPr kumimoji="1" lang="en-US" altLang="zh-CN" sz="2400" b="1">
                <a:solidFill>
                  <a:srgbClr val="CC3300"/>
                </a:solidFill>
                <a:latin typeface="Times New Roman" panose="02020603050405020304" pitchFamily="18" charset="0"/>
              </a:rPr>
              <a:t>H</a:t>
            </a:r>
            <a:r>
              <a:rPr kumimoji="1" lang="en-US" altLang="zh-CN" b="1">
                <a:solidFill>
                  <a:srgbClr val="CC3300"/>
                </a:solidFill>
                <a:latin typeface="Times New Roman" panose="02020603050405020304" pitchFamily="18" charset="0"/>
              </a:rPr>
              <a:t>2</a:t>
            </a:r>
            <a:r>
              <a:rPr kumimoji="1" lang="en-US" altLang="zh-CN" sz="2400" b="1">
                <a:solidFill>
                  <a:srgbClr val="CC3300"/>
                </a:solidFill>
                <a:latin typeface="Times New Roman" panose="02020603050405020304" pitchFamily="18" charset="0"/>
              </a:rPr>
              <a:t>O                       O</a:t>
            </a:r>
            <a:r>
              <a:rPr kumimoji="1" lang="en-US" altLang="zh-CN" b="1">
                <a:solidFill>
                  <a:srgbClr val="CC3300"/>
                </a:solidFill>
                <a:latin typeface="Times New Roman" panose="02020603050405020304" pitchFamily="18" charset="0"/>
              </a:rPr>
              <a:t>2</a:t>
            </a:r>
            <a:r>
              <a:rPr kumimoji="1" lang="en-US" altLang="zh-CN" sz="2400" b="1">
                <a:solidFill>
                  <a:srgbClr val="CC3300"/>
                </a:solidFill>
                <a:latin typeface="Times New Roman" panose="02020603050405020304" pitchFamily="18" charset="0"/>
              </a:rPr>
              <a:t>         +         H</a:t>
            </a:r>
            <a:r>
              <a:rPr kumimoji="1" lang="en-US" altLang="zh-CN" b="1">
                <a:solidFill>
                  <a:srgbClr val="CC3300"/>
                </a:solidFill>
                <a:latin typeface="Times New Roman" panose="02020603050405020304" pitchFamily="18" charset="0"/>
              </a:rPr>
              <a:t>2</a:t>
            </a:r>
            <a:endParaRPr kumimoji="1" lang="en-US" altLang="zh-CN" sz="24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2286000" y="923925"/>
            <a:ext cx="1371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2438400" y="1533525"/>
            <a:ext cx="1219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514600" y="466725"/>
            <a:ext cx="838200" cy="1004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电解</a:t>
            </a:r>
            <a:endParaRPr kumimoji="1" lang="zh-CN" altLang="en-US" sz="2400">
              <a:solidFill>
                <a:srgbClr val="CC33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kumimoji="1" lang="en-US" altLang="zh-CN" sz="240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514600" y="1076325"/>
            <a:ext cx="990600" cy="466725"/>
          </a:xfrm>
          <a:prstGeom prst="rect">
            <a:avLst/>
          </a:prstGeom>
          <a:noFill/>
          <a:ln w="9525">
            <a:solidFill>
              <a:srgbClr val="EAEAEA"/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电解</a:t>
            </a:r>
            <a:endParaRPr kumimoji="1" lang="zh-CN" altLang="en-US" sz="240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051425" y="3124200"/>
            <a:ext cx="457200" cy="457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5016500" y="4648200"/>
            <a:ext cx="457200" cy="457200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3527425" y="2743200"/>
            <a:ext cx="2286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3492500" y="5257800"/>
            <a:ext cx="2286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3527425" y="3581400"/>
            <a:ext cx="2286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1828800" y="4114800"/>
            <a:ext cx="1295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tailEnd type="triangle" w="med" len="lg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5562600" y="4038600"/>
            <a:ext cx="1295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tailEnd type="triangle" w="med" len="lg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3505200" y="4343400"/>
            <a:ext cx="2286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457200" y="1752600"/>
            <a:ext cx="1219200" cy="533400"/>
          </a:xfrm>
          <a:prstGeom prst="wedgeRectCallout">
            <a:avLst>
              <a:gd name="adj1" fmla="val 20315"/>
              <a:gd name="adj2" fmla="val 151486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水分子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3276600" y="1981200"/>
            <a:ext cx="990600" cy="457200"/>
          </a:xfrm>
          <a:prstGeom prst="wedgeRectCallout">
            <a:avLst>
              <a:gd name="adj1" fmla="val -1921"/>
              <a:gd name="adj2" fmla="val 99306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氢微粒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4995863" y="1981200"/>
            <a:ext cx="1447800" cy="381000"/>
          </a:xfrm>
          <a:prstGeom prst="wedgeRectCallout">
            <a:avLst>
              <a:gd name="adj1" fmla="val -30593"/>
              <a:gd name="adj2" fmla="val 235000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氧微粒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6227763" y="5229225"/>
            <a:ext cx="1219200" cy="381000"/>
          </a:xfrm>
          <a:prstGeom prst="wedgeRectCallout">
            <a:avLst>
              <a:gd name="adj1" fmla="val 30861"/>
              <a:gd name="adj2" fmla="val -161667"/>
            </a:avLst>
          </a:prstGeom>
          <a:solidFill>
            <a:srgbClr val="000099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氢气分子</a:t>
            </a:r>
            <a:endParaRPr kumimoji="1" lang="zh-CN" altLang="en-US" sz="2400">
              <a:solidFill>
                <a:srgbClr val="EDFA6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96" name="AutoShape 20"/>
          <p:cNvSpPr>
            <a:spLocks noChangeArrowheads="1"/>
          </p:cNvSpPr>
          <p:nvPr/>
        </p:nvSpPr>
        <p:spPr bwMode="auto">
          <a:xfrm>
            <a:off x="7740650" y="4941888"/>
            <a:ext cx="1143000" cy="457200"/>
          </a:xfrm>
          <a:prstGeom prst="wedgeRectCallout">
            <a:avLst>
              <a:gd name="adj1" fmla="val 31250"/>
              <a:gd name="adj2" fmla="val -196528"/>
            </a:avLst>
          </a:prstGeom>
          <a:solidFill>
            <a:srgbClr val="000099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氧气分子</a:t>
            </a:r>
            <a:endParaRPr kumimoji="1" lang="zh-CN" altLang="en-US" sz="2400" b="1">
              <a:solidFill>
                <a:srgbClr val="EDFA6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97" name="AutoShape 21"/>
          <p:cNvSpPr>
            <a:spLocks noChangeArrowheads="1"/>
          </p:cNvSpPr>
          <p:nvPr/>
        </p:nvSpPr>
        <p:spPr bwMode="auto">
          <a:xfrm>
            <a:off x="3276600" y="1981200"/>
            <a:ext cx="990600" cy="457200"/>
          </a:xfrm>
          <a:prstGeom prst="wedgeRectCallout">
            <a:avLst>
              <a:gd name="adj1" fmla="val -5287"/>
              <a:gd name="adj2" fmla="val 103472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>
                <a:solidFill>
                  <a:srgbClr val="EDFA6E"/>
                </a:solidFill>
                <a:latin typeface="Times New Roman" panose="02020603050405020304" pitchFamily="18" charset="0"/>
              </a:rPr>
              <a:t>氢原子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auto">
          <a:xfrm>
            <a:off x="5054600" y="1989138"/>
            <a:ext cx="1368425" cy="449262"/>
          </a:xfrm>
          <a:prstGeom prst="wedgeRectCallout">
            <a:avLst>
              <a:gd name="adj1" fmla="val -41301"/>
              <a:gd name="adj2" fmla="val 213606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EDFA6E"/>
                </a:solidFill>
                <a:latin typeface="Times New Roman" panose="02020603050405020304" pitchFamily="18" charset="0"/>
              </a:rPr>
              <a:t>氧原子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4599" name="Object 23"/>
          <p:cNvGraphicFramePr>
            <a:graphicFrameLocks noChangeAspect="1"/>
          </p:cNvGraphicFramePr>
          <p:nvPr/>
        </p:nvGraphicFramePr>
        <p:xfrm>
          <a:off x="762000" y="2819400"/>
          <a:ext cx="8477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位图图像" r:id="rId1" imgW="847725" imgH="1152525" progId="Paint.Picture">
                  <p:embed/>
                </p:oleObj>
              </mc:Choice>
              <mc:Fallback>
                <p:oleObj name="位图图像" r:id="rId1" imgW="847725" imgH="1152525" progId="Paint.Picture">
                  <p:embed/>
                  <p:pic>
                    <p:nvPicPr>
                      <p:cNvPr id="0" name="Object 23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62000" y="2819400"/>
                        <a:ext cx="847725" cy="1152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00" name="Object 24"/>
          <p:cNvGraphicFramePr>
            <a:graphicFrameLocks noChangeAspect="1"/>
          </p:cNvGraphicFramePr>
          <p:nvPr/>
        </p:nvGraphicFramePr>
        <p:xfrm>
          <a:off x="762000" y="4343400"/>
          <a:ext cx="847725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位图图像" r:id="rId3" imgW="847725" imgH="1152525" progId="Paint.Picture">
                  <p:embed/>
                </p:oleObj>
              </mc:Choice>
              <mc:Fallback>
                <p:oleObj name="位图图像" r:id="rId3" imgW="847725" imgH="1152525" progId="Paint.Picture">
                  <p:embed/>
                  <p:pic>
                    <p:nvPicPr>
                      <p:cNvPr id="0" name="Object 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62000" y="4343400"/>
                        <a:ext cx="847725" cy="1152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01" name="Object 25"/>
          <p:cNvGraphicFramePr>
            <a:graphicFrameLocks noChangeAspect="1"/>
          </p:cNvGraphicFramePr>
          <p:nvPr/>
        </p:nvGraphicFramePr>
        <p:xfrm>
          <a:off x="6964363" y="2590800"/>
          <a:ext cx="84772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BMP 图象" r:id="rId4" imgW="847725" imgH="1038225" progId="Paint.Picture">
                  <p:embed/>
                </p:oleObj>
              </mc:Choice>
              <mc:Fallback>
                <p:oleObj name="BMP 图象" r:id="rId4" imgW="847725" imgH="1038225" progId="Paint.Picture">
                  <p:embed/>
                  <p:pic>
                    <p:nvPicPr>
                      <p:cNvPr id="0" name="Object 25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64363" y="2590800"/>
                        <a:ext cx="847725" cy="10382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02" name="Object 26"/>
          <p:cNvGraphicFramePr>
            <a:graphicFrameLocks noChangeAspect="1"/>
          </p:cNvGraphicFramePr>
          <p:nvPr/>
        </p:nvGraphicFramePr>
        <p:xfrm>
          <a:off x="7010400" y="3810000"/>
          <a:ext cx="7334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MP 图象" r:id="rId6" imgW="733425" imgH="914400" progId="Paint.Picture">
                  <p:embed/>
                </p:oleObj>
              </mc:Choice>
              <mc:Fallback>
                <p:oleObj name="BMP 图象" r:id="rId6" imgW="733425" imgH="914400" progId="Paint.Picture">
                  <p:embed/>
                  <p:pic>
                    <p:nvPicPr>
                      <p:cNvPr id="0" name="Object 26"/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10400" y="3810000"/>
                        <a:ext cx="733425" cy="9144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03" name="Object 27"/>
          <p:cNvGraphicFramePr>
            <a:graphicFrameLocks noChangeAspect="1"/>
          </p:cNvGraphicFramePr>
          <p:nvPr/>
        </p:nvGraphicFramePr>
        <p:xfrm>
          <a:off x="7848600" y="3429000"/>
          <a:ext cx="990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BMP 图象" r:id="rId8" imgW="990600" imgH="590550" progId="Paint.Picture">
                  <p:embed/>
                </p:oleObj>
              </mc:Choice>
              <mc:Fallback>
                <p:oleObj name="BMP 图象" r:id="rId8" imgW="990600" imgH="590550" progId="Paint.Picture">
                  <p:embed/>
                  <p:pic>
                    <p:nvPicPr>
                      <p:cNvPr id="0" name="Object 27"/>
                      <p:cNvPicPr>
                        <a:picLocks noChangeAspect="1"/>
                      </p:cNvPicPr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48600" y="3429000"/>
                        <a:ext cx="990600" cy="5905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4" name="AutoShape 28"/>
          <p:cNvSpPr>
            <a:spLocks noChangeArrowheads="1"/>
          </p:cNvSpPr>
          <p:nvPr/>
        </p:nvSpPr>
        <p:spPr bwMode="auto">
          <a:xfrm>
            <a:off x="457200" y="1752600"/>
            <a:ext cx="1738313" cy="523875"/>
          </a:xfrm>
          <a:prstGeom prst="wedgeRectCallout">
            <a:avLst>
              <a:gd name="adj1" fmla="val -1782"/>
              <a:gd name="adj2" fmla="val 155759"/>
            </a:avLst>
          </a:prstGeom>
          <a:solidFill>
            <a:srgbClr val="0033CC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400" b="1">
                <a:solidFill>
                  <a:srgbClr val="CC3300"/>
                </a:solidFill>
                <a:latin typeface="Times New Roman" panose="02020603050405020304" pitchFamily="18" charset="0"/>
              </a:rPr>
              <a:t>水分子</a:t>
            </a:r>
            <a:endParaRPr kumimoji="1" lang="zh-CN" altLang="en-US" sz="2400" b="1">
              <a:solidFill>
                <a:srgbClr val="EDFA6E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605" name="AutoShape 29"/>
          <p:cNvSpPr>
            <a:spLocks noChangeArrowheads="1"/>
          </p:cNvSpPr>
          <p:nvPr/>
        </p:nvSpPr>
        <p:spPr bwMode="auto">
          <a:xfrm>
            <a:off x="2195513" y="3213100"/>
            <a:ext cx="647700" cy="172878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6" name="AutoShape 30"/>
          <p:cNvSpPr>
            <a:spLocks noChangeArrowheads="1"/>
          </p:cNvSpPr>
          <p:nvPr/>
        </p:nvSpPr>
        <p:spPr bwMode="auto">
          <a:xfrm>
            <a:off x="6011863" y="3141663"/>
            <a:ext cx="647700" cy="1728787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  <p:bldP spid="24590" grpId="0" animBg="1"/>
      <p:bldP spid="24591" grpId="0" animBg="1"/>
      <p:bldP spid="24592" grpId="0" animBg="1" autoUpdateAnimBg="0"/>
      <p:bldP spid="24593" grpId="0" animBg="1" autoUpdateAnimBg="0"/>
      <p:bldP spid="24594" grpId="0" animBg="1" autoUpdateAnimBg="0"/>
      <p:bldP spid="24595" grpId="0" animBg="1" autoUpdateAnimBg="0"/>
      <p:bldP spid="24596" grpId="0" animBg="1" autoUpdateAnimBg="0"/>
      <p:bldP spid="24597" grpId="0" animBg="1" autoUpdateAnimBg="0"/>
      <p:bldP spid="24598" grpId="0" animBg="1" autoUpdateAnimBg="0"/>
      <p:bldP spid="24604" grpId="0" animBg="1" autoUpdateAnimBg="0"/>
      <p:bldP spid="24605" grpId="0" animBg="1"/>
      <p:bldP spid="2460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23850" y="0"/>
            <a:ext cx="8820150" cy="625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980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问题探究与拓展活动</a:t>
            </a: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pPr eaLnBrk="0" hangingPunct="0">
              <a:defRPr/>
            </a:pPr>
            <a:endParaRPr lang="zh-CN" alt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pPr eaLnBrk="0" hangingPunct="0">
              <a:defRPr/>
            </a:pPr>
            <a:r>
              <a:rPr lang="zh-CN" altLang="en-US" sz="3200">
                <a:latin typeface="Arial" panose="020B0604020202020204" pitchFamily="34" charset="0"/>
              </a:rPr>
              <a:t>     </a:t>
            </a:r>
            <a:r>
              <a:rPr lang="zh-CN" altLang="en-US" sz="3600" b="1">
                <a:latin typeface="Arial" panose="020B0604020202020204" pitchFamily="34" charset="0"/>
              </a:rPr>
              <a:t>提出问题：分子总在不断地运动，它的运动速度与哪些因素相关呢？请设计一组实验，来探究这个问题。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0" hangingPunct="0">
              <a:defRPr/>
            </a:pPr>
            <a:endParaRPr lang="zh-CN" altLang="en-US" sz="3600" b="1">
              <a:latin typeface="Arial" panose="020B0604020202020204" pitchFamily="34" charset="0"/>
            </a:endParaRPr>
          </a:p>
          <a:p>
            <a:pPr eaLnBrk="0" hangingPunct="0">
              <a:defRPr/>
            </a:pPr>
            <a:r>
              <a:rPr lang="zh-CN" altLang="en-US" sz="3600" b="1">
                <a:latin typeface="Arial" panose="020B0604020202020204" pitchFamily="34" charset="0"/>
              </a:rPr>
              <a:t>     探究结果：分子运动的速度与物质的状态、外界的温度等因素有关。</a:t>
            </a:r>
            <a:endParaRPr lang="zh-CN" altLang="en-US" sz="3600" b="1">
              <a:latin typeface="Arial" panose="020B0604020202020204" pitchFamily="34" charset="0"/>
            </a:endParaRPr>
          </a:p>
          <a:p>
            <a:pPr eaLnBrk="0" hangingPunct="0">
              <a:defRPr/>
            </a:pPr>
            <a:endParaRPr lang="zh-CN" altLang="en-US" sz="3600" b="1">
              <a:latin typeface="Arial" panose="020B0604020202020204" pitchFamily="34" charset="0"/>
            </a:endParaRPr>
          </a:p>
          <a:p>
            <a:pPr eaLnBrk="0" hangingPunct="0">
              <a:defRPr/>
            </a:pPr>
            <a:r>
              <a:rPr lang="zh-CN" altLang="en-US" sz="3600" b="1">
                <a:latin typeface="Arial" panose="020B0604020202020204" pitchFamily="34" charset="0"/>
              </a:rPr>
              <a:t>     实验设计：例如，红墨水在热水中的扩散速度与在冷水中的扩散速度的比较。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3850" y="-360363"/>
            <a:ext cx="8820150" cy="682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3600" b="1">
                <a:solidFill>
                  <a:schemeClr val="tx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       </a:t>
            </a:r>
            <a:r>
              <a:rPr kumimoji="1" lang="zh-CN" altLang="en-US" sz="4400" b="1">
                <a:solidFill>
                  <a:schemeClr val="tx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课堂评估</a:t>
            </a:r>
            <a:endParaRPr kumimoji="1" lang="zh-CN" altLang="en-US" sz="5400">
              <a:solidFill>
                <a:schemeClr val="folHlink"/>
              </a:solidFill>
              <a:latin typeface="Comic Sans MS" panose="030F0702030302020204" pitchFamily="66" charset="0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kumimoji="1" lang="en-US" altLang="zh-CN" sz="3200" b="1">
                <a:latin typeface="Comic Sans MS" panose="030F0702030302020204" pitchFamily="66" charset="0"/>
              </a:rPr>
              <a:t>1</a:t>
            </a:r>
            <a:r>
              <a:rPr kumimoji="1" lang="zh-CN" altLang="en-US" sz="3200" b="1">
                <a:latin typeface="Comic Sans MS" panose="030F0702030302020204" pitchFamily="66" charset="0"/>
              </a:rPr>
              <a:t>、</a:t>
            </a:r>
            <a:r>
              <a:rPr kumimoji="1" lang="en-US" altLang="zh-CN" sz="3600" b="1">
                <a:latin typeface="Comic Sans MS" panose="030F0702030302020204" pitchFamily="66" charset="0"/>
              </a:rPr>
              <a:t>1994</a:t>
            </a:r>
            <a:r>
              <a:rPr kumimoji="1" lang="zh-CN" altLang="en-US" sz="3600" b="1">
                <a:latin typeface="Comic Sans MS" panose="030F0702030302020204" pitchFamily="66" charset="0"/>
              </a:rPr>
              <a:t>年，印度博帕杰毒气泄漏，很多人中毒。这说明了（     ）</a:t>
            </a:r>
            <a:endParaRPr kumimoji="1" lang="zh-CN" altLang="en-US" sz="3600" b="1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3600" b="1">
                <a:latin typeface="Comic Sans MS" panose="030F0702030302020204" pitchFamily="66" charset="0"/>
              </a:rPr>
              <a:t>  </a:t>
            </a:r>
            <a:r>
              <a:rPr kumimoji="1" lang="en-US" altLang="zh-CN" sz="3600" b="1">
                <a:latin typeface="Comic Sans MS" panose="030F0702030302020204" pitchFamily="66" charset="0"/>
              </a:rPr>
              <a:t>A</a:t>
            </a:r>
            <a:r>
              <a:rPr kumimoji="1" lang="zh-CN" altLang="en-US" sz="3600" b="1">
                <a:latin typeface="Comic Sans MS" panose="030F0702030302020204" pitchFamily="66" charset="0"/>
              </a:rPr>
              <a:t>分子可再分       </a:t>
            </a:r>
            <a:r>
              <a:rPr kumimoji="1" lang="en-US" altLang="zh-CN" sz="3600" b="1">
                <a:latin typeface="Comic Sans MS" panose="030F0702030302020204" pitchFamily="66" charset="0"/>
              </a:rPr>
              <a:t>B</a:t>
            </a:r>
            <a:r>
              <a:rPr kumimoji="1" lang="zh-CN" altLang="en-US" sz="3600" b="1">
                <a:latin typeface="Comic Sans MS" panose="030F0702030302020204" pitchFamily="66" charset="0"/>
              </a:rPr>
              <a:t>分子在不停地运动     </a:t>
            </a:r>
            <a:endParaRPr kumimoji="1" lang="zh-CN" altLang="en-US" sz="3600" b="1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3600" b="1">
                <a:latin typeface="Comic Sans MS" panose="030F0702030302020204" pitchFamily="66" charset="0"/>
              </a:rPr>
              <a:t>  </a:t>
            </a:r>
            <a:r>
              <a:rPr kumimoji="1" lang="en-US" altLang="zh-CN" sz="3600" b="1">
                <a:latin typeface="Comic Sans MS" panose="030F0702030302020204" pitchFamily="66" charset="0"/>
              </a:rPr>
              <a:t>C</a:t>
            </a:r>
            <a:r>
              <a:rPr kumimoji="1" lang="zh-CN" altLang="en-US" sz="3600" b="1">
                <a:latin typeface="Comic Sans MS" panose="030F0702030302020204" pitchFamily="66" charset="0"/>
              </a:rPr>
              <a:t>、分子很小        </a:t>
            </a:r>
            <a:r>
              <a:rPr kumimoji="1" lang="en-US" altLang="zh-CN" sz="3600" b="1">
                <a:latin typeface="Comic Sans MS" panose="030F0702030302020204" pitchFamily="66" charset="0"/>
              </a:rPr>
              <a:t>D</a:t>
            </a:r>
            <a:r>
              <a:rPr kumimoji="1" lang="zh-CN" altLang="en-US" sz="3600" b="1">
                <a:latin typeface="Comic Sans MS" panose="030F0702030302020204" pitchFamily="66" charset="0"/>
              </a:rPr>
              <a:t>、分子间有间隔</a:t>
            </a:r>
            <a:endParaRPr kumimoji="1" lang="zh-CN" altLang="en-US" sz="3600" b="1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kumimoji="1" lang="en-US" altLang="zh-CN" sz="3600" b="1">
                <a:latin typeface="Comic Sans MS" panose="030F0702030302020204" pitchFamily="66" charset="0"/>
              </a:rPr>
              <a:t>2</a:t>
            </a:r>
            <a:r>
              <a:rPr kumimoji="1" lang="zh-CN" altLang="en-US" sz="3600" b="1">
                <a:latin typeface="Comic Sans MS" panose="030F0702030302020204" pitchFamily="66" charset="0"/>
              </a:rPr>
              <a:t>、下列变化能证明分子在化学反应中可分的是（      ）</a:t>
            </a:r>
            <a:endParaRPr kumimoji="1" lang="zh-CN" altLang="en-US" sz="3600" b="1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3600" b="1">
                <a:latin typeface="Comic Sans MS" panose="030F0702030302020204" pitchFamily="66" charset="0"/>
              </a:rPr>
              <a:t> </a:t>
            </a:r>
            <a:r>
              <a:rPr kumimoji="1" lang="en-US" altLang="zh-CN" sz="3600" b="1">
                <a:latin typeface="Comic Sans MS" panose="030F0702030302020204" pitchFamily="66" charset="0"/>
              </a:rPr>
              <a:t>A</a:t>
            </a:r>
            <a:r>
              <a:rPr kumimoji="1" lang="zh-CN" altLang="en-US" sz="3600" b="1">
                <a:latin typeface="Comic Sans MS" panose="030F0702030302020204" pitchFamily="66" charset="0"/>
              </a:rPr>
              <a:t>碘受热升华     </a:t>
            </a:r>
            <a:r>
              <a:rPr kumimoji="1" lang="en-US" altLang="zh-CN" sz="3600" b="1">
                <a:latin typeface="Comic Sans MS" panose="030F0702030302020204" pitchFamily="66" charset="0"/>
              </a:rPr>
              <a:t>B</a:t>
            </a:r>
            <a:r>
              <a:rPr kumimoji="1" lang="zh-CN" altLang="en-US" sz="3600" b="1">
                <a:latin typeface="Comic Sans MS" panose="030F0702030302020204" pitchFamily="66" charset="0"/>
              </a:rPr>
              <a:t>加热水有水蒸气生成</a:t>
            </a:r>
            <a:endParaRPr kumimoji="1" lang="zh-CN" altLang="en-US" sz="3600" b="1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kumimoji="1" lang="zh-CN" altLang="en-US" sz="3600" b="1">
                <a:latin typeface="Comic Sans MS" panose="030F0702030302020204" pitchFamily="66" charset="0"/>
              </a:rPr>
              <a:t> </a:t>
            </a:r>
            <a:r>
              <a:rPr kumimoji="1" lang="en-US" altLang="zh-CN" sz="3600" b="1">
                <a:latin typeface="Comic Sans MS" panose="030F0702030302020204" pitchFamily="66" charset="0"/>
              </a:rPr>
              <a:t>C</a:t>
            </a:r>
            <a:r>
              <a:rPr kumimoji="1" lang="zh-CN" altLang="en-US" sz="3600" b="1">
                <a:latin typeface="Comic Sans MS" panose="030F0702030302020204" pitchFamily="66" charset="0"/>
              </a:rPr>
              <a:t>、铁矿石磨成粉末  </a:t>
            </a:r>
            <a:r>
              <a:rPr kumimoji="1" lang="en-US" altLang="zh-CN" sz="3600" b="1">
                <a:latin typeface="Comic Sans MS" panose="030F0702030302020204" pitchFamily="66" charset="0"/>
              </a:rPr>
              <a:t>D</a:t>
            </a:r>
            <a:r>
              <a:rPr kumimoji="1" lang="zh-CN" altLang="en-US" sz="3600" b="1">
                <a:latin typeface="Comic Sans MS" panose="030F0702030302020204" pitchFamily="66" charset="0"/>
              </a:rPr>
              <a:t>、加热氧化汞生成汞和氧气</a:t>
            </a:r>
            <a:endParaRPr kumimoji="1" lang="zh-CN" altLang="en-US" sz="36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000" b="1" smtClean="0">
                <a:effectLst/>
              </a:rPr>
              <a:t>3</a:t>
            </a:r>
            <a:r>
              <a:rPr lang="zh-CN" altLang="en-US" sz="4000" b="1" smtClean="0">
                <a:effectLst/>
              </a:rPr>
              <a:t>、分子和原子的主要区别是（       ）</a:t>
            </a:r>
            <a:endParaRPr lang="zh-CN" altLang="en-US" sz="4000" b="1" smtClean="0">
              <a:effectLst/>
            </a:endParaRPr>
          </a:p>
          <a:p>
            <a:pPr eaLnBrk="1" hangingPunct="1">
              <a:defRPr/>
            </a:pPr>
            <a:r>
              <a:rPr lang="zh-CN" altLang="en-US" sz="4000" b="1" smtClean="0">
                <a:effectLst/>
              </a:rPr>
              <a:t>    </a:t>
            </a:r>
            <a:r>
              <a:rPr lang="en-US" altLang="zh-CN" sz="4000" b="1" smtClean="0">
                <a:effectLst/>
              </a:rPr>
              <a:t>A</a:t>
            </a:r>
            <a:r>
              <a:rPr lang="zh-CN" altLang="en-US" sz="4000" b="1" smtClean="0">
                <a:effectLst/>
              </a:rPr>
              <a:t>、分子大、原子小        </a:t>
            </a:r>
            <a:endParaRPr lang="zh-CN" altLang="en-US" sz="4000" b="1" smtClean="0">
              <a:effectLst/>
            </a:endParaRPr>
          </a:p>
          <a:p>
            <a:pPr eaLnBrk="1" hangingPunct="1">
              <a:defRPr/>
            </a:pPr>
            <a:r>
              <a:rPr lang="zh-CN" altLang="en-US" sz="4000" b="1" smtClean="0">
                <a:effectLst/>
              </a:rPr>
              <a:t>    </a:t>
            </a:r>
            <a:r>
              <a:rPr lang="en-US" altLang="zh-CN" sz="4000" b="1" smtClean="0">
                <a:effectLst/>
              </a:rPr>
              <a:t>B</a:t>
            </a:r>
            <a:r>
              <a:rPr lang="zh-CN" altLang="en-US" sz="4000" b="1" smtClean="0">
                <a:effectLst/>
              </a:rPr>
              <a:t>、分子间有间隔，原子间没有间隔</a:t>
            </a:r>
            <a:endParaRPr lang="zh-CN" altLang="en-US" sz="4000" b="1" smtClean="0">
              <a:effectLst/>
            </a:endParaRPr>
          </a:p>
          <a:p>
            <a:pPr eaLnBrk="1" hangingPunct="1">
              <a:defRPr/>
            </a:pPr>
            <a:r>
              <a:rPr lang="zh-CN" altLang="en-US" sz="4000" b="1" smtClean="0">
                <a:effectLst/>
              </a:rPr>
              <a:t>    </a:t>
            </a:r>
            <a:r>
              <a:rPr lang="en-US" altLang="zh-CN" sz="4000" b="1" smtClean="0">
                <a:effectLst/>
              </a:rPr>
              <a:t>C</a:t>
            </a:r>
            <a:r>
              <a:rPr lang="zh-CN" altLang="en-US" sz="4000" b="1" smtClean="0">
                <a:effectLst/>
              </a:rPr>
              <a:t>、在化学变化中，分子可以再分，而原子不可再分     </a:t>
            </a:r>
            <a:r>
              <a:rPr lang="en-US" altLang="zh-CN" sz="4000" b="1" smtClean="0">
                <a:effectLst/>
              </a:rPr>
              <a:t>D</a:t>
            </a:r>
            <a:r>
              <a:rPr lang="zh-CN" altLang="en-US" sz="4000" b="1" smtClean="0">
                <a:effectLst/>
              </a:rPr>
              <a:t>、分子在不停地运动，而原子不运动</a:t>
            </a:r>
            <a:endParaRPr lang="zh-CN" altLang="en-US" sz="4000" b="1" smtClean="0">
              <a:effectLst/>
            </a:endParaRPr>
          </a:p>
          <a:p>
            <a:pPr eaLnBrk="1" hangingPunct="1">
              <a:defRPr/>
            </a:pPr>
            <a:r>
              <a:rPr lang="en-US" altLang="zh-CN" sz="4000" b="1" smtClean="0">
                <a:effectLst/>
              </a:rPr>
              <a:t>4</a:t>
            </a:r>
            <a:r>
              <a:rPr lang="zh-CN" altLang="en-US" sz="4000" b="1" smtClean="0">
                <a:effectLst/>
              </a:rPr>
              <a:t>、因为原子是构成分子的微粒，所以分子一定比原子大。对吗？为什么？</a:t>
            </a:r>
            <a:r>
              <a:rPr lang="en-US" altLang="zh-CN" sz="4000" b="1" smtClean="0">
                <a:effectLst/>
              </a:rPr>
              <a:t>`</a:t>
            </a:r>
            <a:endParaRPr lang="en-US" altLang="zh-CN" sz="4000" b="1" smtClean="0">
              <a:effectLst/>
            </a:endParaRPr>
          </a:p>
          <a:p>
            <a:pPr eaLnBrk="1" hangingPunct="1">
              <a:defRPr/>
            </a:pPr>
            <a:endParaRPr lang="en-US" altLang="zh-CN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333375"/>
            <a:ext cx="9467850" cy="5743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5000"/>
              </a:lnSpc>
            </a:pPr>
            <a:r>
              <a:rPr kumimoji="1" lang="en-US" altLang="zh-CN" sz="2400" b="1">
                <a:latin typeface="Comic Sans MS" panose="030F0702030302020204" pitchFamily="66" charset="0"/>
              </a:rPr>
              <a:t>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为了让课外学习小组同学做好证明分子间有间隔的实验，老师给他们准备了有刻度的小烧杯，则同学们还需要从家里带 来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、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                    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和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（水已备好）。实验步骤是：</a:t>
            </a:r>
            <a:endParaRPr kumimoji="1" lang="zh-CN" altLang="en-US" sz="3200" b="1">
              <a:latin typeface="Comic Sans MS" panose="030F0702030302020204" pitchFamily="66" charset="0"/>
            </a:endParaRPr>
          </a:p>
          <a:p>
            <a:pPr>
              <a:lnSpc>
                <a:spcPct val="145000"/>
              </a:lnSpc>
            </a:pPr>
            <a:r>
              <a:rPr kumimoji="1" lang="zh-CN" altLang="en-US" sz="3200" b="1">
                <a:latin typeface="Comic Sans MS" panose="030F0702030302020204" pitchFamily="66" charset="0"/>
              </a:rPr>
              <a:t>（</a:t>
            </a:r>
            <a:r>
              <a:rPr kumimoji="1" lang="en-US" altLang="zh-CN" sz="3200" b="1">
                <a:latin typeface="Comic Sans MS" panose="030F0702030302020204" pitchFamily="66" charset="0"/>
              </a:rPr>
              <a:t>1</a:t>
            </a:r>
            <a:r>
              <a:rPr kumimoji="1" lang="zh-CN" altLang="en-US" sz="3200" b="1">
                <a:latin typeface="Comic Sans MS" panose="030F0702030302020204" pitchFamily="66" charset="0"/>
              </a:rPr>
              <a:t>）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                      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；（</a:t>
            </a:r>
            <a:r>
              <a:rPr kumimoji="1" lang="en-US" altLang="zh-CN" sz="3200" b="1">
                <a:latin typeface="Comic Sans MS" panose="030F0702030302020204" pitchFamily="66" charset="0"/>
              </a:rPr>
              <a:t>2</a:t>
            </a:r>
            <a:r>
              <a:rPr kumimoji="1" lang="zh-CN" altLang="en-US" sz="3200" b="1">
                <a:latin typeface="Comic Sans MS" panose="030F0702030302020204" pitchFamily="66" charset="0"/>
              </a:rPr>
              <a:t>）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                      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。</a:t>
            </a:r>
            <a:endParaRPr kumimoji="1" lang="zh-CN" altLang="en-US" sz="3200" b="1">
              <a:latin typeface="Comic Sans MS" panose="030F0702030302020204" pitchFamily="66" charset="0"/>
            </a:endParaRPr>
          </a:p>
          <a:p>
            <a:pPr>
              <a:lnSpc>
                <a:spcPct val="145000"/>
              </a:lnSpc>
            </a:pPr>
            <a:r>
              <a:rPr kumimoji="1" lang="zh-CN" altLang="en-US" sz="3200" b="1">
                <a:latin typeface="Comic Sans MS" panose="030F0702030302020204" pitchFamily="66" charset="0"/>
              </a:rPr>
              <a:t>实验验现象</a:t>
            </a:r>
            <a:r>
              <a:rPr kumimoji="1" lang="zh-CN" altLang="en-US" sz="3200" b="1" u="sng">
                <a:latin typeface="Comic Sans MS" panose="030F0702030302020204" pitchFamily="66" charset="0"/>
              </a:rPr>
              <a:t>                            </a:t>
            </a:r>
            <a:r>
              <a:rPr kumimoji="1" lang="zh-CN" altLang="en-US" sz="3200" b="1">
                <a:latin typeface="Comic Sans MS" panose="030F0702030302020204" pitchFamily="66" charset="0"/>
              </a:rPr>
              <a:t>。</a:t>
            </a:r>
            <a:endParaRPr kumimoji="1" lang="zh-CN" altLang="en-US" sz="3200" b="1">
              <a:latin typeface="Comic Sans MS" panose="030F0702030302020204" pitchFamily="66" charset="0"/>
            </a:endParaRPr>
          </a:p>
          <a:p>
            <a:pPr>
              <a:lnSpc>
                <a:spcPct val="145000"/>
              </a:lnSpc>
            </a:pPr>
            <a:r>
              <a:rPr kumimoji="1" lang="zh-CN" altLang="en-US" sz="3200" b="1">
                <a:latin typeface="Comic Sans MS" panose="030F0702030302020204" pitchFamily="66" charset="0"/>
              </a:rPr>
              <a:t>结论是</a:t>
            </a:r>
            <a:r>
              <a:rPr kumimoji="1" lang="en-US" altLang="zh-CN" sz="3200" b="1">
                <a:latin typeface="Comic Sans MS" panose="030F0702030302020204" pitchFamily="66" charset="0"/>
              </a:rPr>
              <a:t>:</a:t>
            </a:r>
            <a:r>
              <a:rPr kumimoji="1" lang="en-US" altLang="zh-CN" sz="2800" b="1" u="sng">
                <a:latin typeface="Comic Sans MS" panose="030F0702030302020204" pitchFamily="66" charset="0"/>
              </a:rPr>
              <a:t>                                               </a:t>
            </a:r>
            <a:r>
              <a:rPr kumimoji="1" lang="zh-CN" altLang="en-US" sz="2800" b="1">
                <a:latin typeface="Comic Sans MS" panose="030F0702030302020204" pitchFamily="66" charset="0"/>
              </a:rPr>
              <a:t>。</a:t>
            </a:r>
            <a:r>
              <a:rPr kumimoji="1" lang="zh-CN" altLang="en-US" sz="2400" b="1" u="sng">
                <a:solidFill>
                  <a:srgbClr val="CC3300"/>
                </a:solidFill>
                <a:latin typeface="Comic Sans MS" panose="030F0702030302020204" pitchFamily="66" charset="0"/>
              </a:rPr>
              <a:t>                                                       </a:t>
            </a:r>
            <a:endParaRPr kumimoji="1" lang="zh-CN" altLang="en-US" sz="2400" b="1">
              <a:solidFill>
                <a:srgbClr val="CC33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sz="quarter"/>
          </p:nvPr>
        </p:nvSpPr>
        <p:spPr>
          <a:xfrm>
            <a:off x="539750" y="0"/>
            <a:ext cx="3744913" cy="17367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dirty="0" smtClean="0"/>
              <a:t>教学目标</a:t>
            </a:r>
            <a:endParaRPr lang="zh-CN" altLang="en-US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sz="quarter" idx="1"/>
          </p:nvPr>
        </p:nvSpPr>
        <p:spPr>
          <a:xfrm>
            <a:off x="1187450" y="2133600"/>
            <a:ext cx="6400800" cy="1752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1</a:t>
            </a:r>
            <a:r>
              <a:rPr lang="zh-CN" altLang="en-US" dirty="0" smtClean="0"/>
              <a:t>认识物质是由分子和原子构成的。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smtClean="0"/>
              <a:t>2</a:t>
            </a:r>
            <a:r>
              <a:rPr lang="zh-CN" altLang="en-US" dirty="0" smtClean="0"/>
              <a:t>理解分子、原子概念知道分子、原子的性质。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smtClean="0"/>
              <a:t>3</a:t>
            </a:r>
            <a:r>
              <a:rPr lang="zh-CN" altLang="en-US" dirty="0" smtClean="0"/>
              <a:t>初步会用分子原子观点分析</a:t>
            </a:r>
            <a:r>
              <a:rPr lang="zh-CN" altLang="en-US" dirty="0"/>
              <a:t>宏观</a:t>
            </a:r>
            <a:r>
              <a:rPr lang="zh-CN" altLang="en-US" dirty="0" smtClean="0"/>
              <a:t>物质发生变化和性质。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smtClean="0"/>
              <a:t>4</a:t>
            </a:r>
            <a:r>
              <a:rPr lang="zh-CN" altLang="en-US" dirty="0" smtClean="0"/>
              <a:t>能用分子的观点区别纯净物、混合物、物理变化、化学变化。</a:t>
            </a:r>
            <a:endParaRPr lang="en-US" altLang="zh-CN" dirty="0" smtClean="0"/>
          </a:p>
          <a:p>
            <a:pPr eaLnBrk="1" hangingPunct="1">
              <a:defRPr/>
            </a:pP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208963" cy="52657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609600" indent="-609600" eaLnBrk="0" hangingPunct="0"/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附：板书设计</a:t>
            </a:r>
            <a:endParaRPr lang="zh-CN" altLang="en-US" sz="28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                                分子和原子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一、分子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、基本特征：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（</a:t>
            </a: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）体积小、质量小；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（</a:t>
            </a: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Arial" panose="020B0604020202020204" pitchFamily="34" charset="0"/>
              </a:rPr>
              <a:t>）永不停息地运动；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（</a:t>
            </a:r>
            <a:r>
              <a:rPr lang="en-US" altLang="zh-CN" sz="2400">
                <a:latin typeface="Arial" panose="020B0604020202020204" pitchFamily="34" charset="0"/>
              </a:rPr>
              <a:t>3</a:t>
            </a:r>
            <a:r>
              <a:rPr lang="zh-CN" altLang="en-US" sz="2400">
                <a:latin typeface="Arial" panose="020B0604020202020204" pitchFamily="34" charset="0"/>
              </a:rPr>
              <a:t>）分子之间有间隔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Arial" panose="020B0604020202020204" pitchFamily="34" charset="0"/>
              </a:rPr>
              <a:t>、分子概念：分子是保持物质化学性质的最小粒子。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二、原子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</a:t>
            </a: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、概念：原子是化学变化中的最小微粒。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</a:t>
            </a: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Arial" panose="020B0604020202020204" pitchFamily="34" charset="0"/>
              </a:rPr>
              <a:t>、基本特征：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    （</a:t>
            </a: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）体积小、质量小；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    （</a:t>
            </a: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Arial" panose="020B0604020202020204" pitchFamily="34" charset="0"/>
              </a:rPr>
              <a:t>）永不停息地做无规则运动；</a:t>
            </a:r>
            <a:endParaRPr lang="zh-CN" altLang="en-US" sz="2400">
              <a:latin typeface="Arial" panose="020B0604020202020204" pitchFamily="34" charset="0"/>
            </a:endParaRPr>
          </a:p>
          <a:p>
            <a:pPr marL="609600" indent="-609600" eaLnBrk="0" hangingPunct="0"/>
            <a:r>
              <a:rPr lang="zh-CN" altLang="en-US" sz="2400">
                <a:latin typeface="Arial" panose="020B0604020202020204" pitchFamily="34" charset="0"/>
              </a:rPr>
              <a:t>         （</a:t>
            </a:r>
            <a:r>
              <a:rPr lang="en-US" altLang="zh-CN" sz="2400">
                <a:latin typeface="Arial" panose="020B0604020202020204" pitchFamily="34" charset="0"/>
              </a:rPr>
              <a:t>3</a:t>
            </a:r>
            <a:r>
              <a:rPr lang="zh-CN" altLang="en-US" sz="2400">
                <a:latin typeface="Arial" panose="020B0604020202020204" pitchFamily="34" charset="0"/>
              </a:rPr>
              <a:t>）原子之间有间隔</a:t>
            </a:r>
            <a:endParaRPr lang="zh-CN" altLang="en-US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196975"/>
            <a:ext cx="9144000" cy="2667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altLang="zh-CN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、敞口在空气中的水为什么会减     少？糖放入水中为什么不见了？</a:t>
            </a:r>
            <a:endParaRPr lang="zh-CN" altLang="en-US" sz="44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l" eaLnBrk="1" hangingPunct="1">
              <a:defRPr/>
            </a:pPr>
            <a:r>
              <a:rPr lang="en-US" altLang="zh-CN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、衣柜中樟脑片为什么不见了？</a:t>
            </a:r>
            <a:endParaRPr lang="zh-CN" altLang="en-US" sz="44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l" eaLnBrk="1" hangingPunct="1">
              <a:defRPr/>
            </a:pPr>
            <a:r>
              <a:rPr lang="en-US" altLang="zh-CN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44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、同学们为什么会闻到花的香味？</a:t>
            </a:r>
            <a:endParaRPr lang="zh-CN" altLang="en-US" sz="4400" b="1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68313" y="4868863"/>
            <a:ext cx="8001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楷体_GB2312" pitchFamily="49" charset="-122"/>
              </a:rPr>
              <a:t>实验：在静止的水中品红为什么能扩散呢？</a:t>
            </a:r>
            <a:r>
              <a:rPr kumimoji="1" lang="en-US" altLang="zh-CN" sz="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楷体_GB2312" pitchFamily="49" charset="-122"/>
              </a:rPr>
              <a:t>zxxk</a:t>
            </a:r>
            <a:endParaRPr kumimoji="1" lang="en-US" altLang="zh-CN" sz="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ea typeface="楷体_GB2312" pitchFamily="49" charset="-122"/>
            </a:endParaRPr>
          </a:p>
        </p:txBody>
      </p:sp>
      <p:grpSp>
        <p:nvGrpSpPr>
          <p:cNvPr id="6148" name="Group 10"/>
          <p:cNvGrpSpPr/>
          <p:nvPr/>
        </p:nvGrpSpPr>
        <p:grpSpPr bwMode="auto">
          <a:xfrm>
            <a:off x="5148263" y="0"/>
            <a:ext cx="3581400" cy="1143000"/>
            <a:chOff x="3216" y="240"/>
            <a:chExt cx="2256" cy="720"/>
          </a:xfrm>
        </p:grpSpPr>
        <p:sp>
          <p:nvSpPr>
            <p:cNvPr id="6149" name="AutoShape 7"/>
            <p:cNvSpPr>
              <a:spLocks noChangeArrowheads="1"/>
            </p:cNvSpPr>
            <p:nvPr/>
          </p:nvSpPr>
          <p:spPr bwMode="auto">
            <a:xfrm>
              <a:off x="3216" y="240"/>
              <a:ext cx="2256" cy="720"/>
            </a:xfrm>
            <a:prstGeom prst="cloudCallout">
              <a:avLst>
                <a:gd name="adj1" fmla="val -77528"/>
                <a:gd name="adj2" fmla="val 52639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algn="ctr"/>
              <a:endParaRPr kumimoji="1" lang="zh-CN" altLang="zh-CN" sz="2400">
                <a:latin typeface="Times New Roman" panose="02020603050405020304" pitchFamily="18" charset="0"/>
                <a:ea typeface="华文新魏" panose="02010800040101010101" pitchFamily="2" charset="-122"/>
              </a:endParaRPr>
            </a:p>
          </p:txBody>
        </p:sp>
        <p:sp>
          <p:nvSpPr>
            <p:cNvPr id="6150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936" y="432"/>
              <a:ext cx="1056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8000"/>
                    </a:solidFill>
                    <a:miter lim="800000"/>
                    <a:headEnd type="none" w="sm" len="sm"/>
                    <a:tailEnd type="none" w="sm" len="sm"/>
                  </a:ln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想一想</a:t>
              </a:r>
              <a:endParaRPr lang="zh-CN" altLang="en-US" sz="3600" kern="10">
                <a:ln w="9525">
                  <a:solidFill>
                    <a:srgbClr val="008000"/>
                  </a:solidFill>
                  <a:miter lim="800000"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748712" cy="65246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4400" b="1" smtClean="0">
                <a:effectLst/>
              </a:rPr>
              <a:t>同学们能看到这些气味吗？为什么</a:t>
            </a:r>
            <a:r>
              <a:rPr lang="en-US" altLang="zh-CN" sz="4400" b="1" smtClean="0">
                <a:effectLst/>
              </a:rPr>
              <a:t>?</a:t>
            </a:r>
            <a:endParaRPr lang="en-US" altLang="zh-CN" sz="4400" b="1" smtClean="0">
              <a:effectLst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4400" b="1" smtClean="0">
                <a:effectLst/>
              </a:rPr>
              <a:t>后来科学家研究发现，世界上的所有物质都是由人们肉眼看不见的微粒构成，并把这些微粒取了一个好听的名字：</a:t>
            </a:r>
            <a:r>
              <a:rPr lang="zh-CN" altLang="en-US" sz="6000" b="1" smtClean="0">
                <a:solidFill>
                  <a:schemeClr val="accent2"/>
                </a:solidFill>
                <a:effectLst/>
              </a:rPr>
              <a:t>分子、原子</a:t>
            </a:r>
            <a:r>
              <a:rPr lang="zh-CN" altLang="en-US" sz="3600" b="1" smtClean="0">
                <a:solidFill>
                  <a:schemeClr val="accent2"/>
                </a:solidFill>
                <a:effectLst/>
              </a:rPr>
              <a:t>。</a:t>
            </a:r>
            <a:endParaRPr lang="zh-CN" altLang="en-US" sz="3600" b="1" smtClean="0">
              <a:solidFill>
                <a:schemeClr val="accent2"/>
              </a:solidFill>
              <a:effectLst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zh-CN" altLang="en-US" sz="4800" b="1" smtClean="0">
              <a:solidFill>
                <a:schemeClr val="accent2"/>
              </a:solidFill>
              <a:effectLst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zh-CN" altLang="en-US" b="1" smtClean="0">
              <a:solidFill>
                <a:schemeClr val="accent2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zh-CN" sz="2000" smtClean="0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116013" y="5013325"/>
            <a:ext cx="5867400" cy="15033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小结：物质是由微小的粒子</a:t>
            </a:r>
            <a:endParaRPr kumimoji="1" lang="zh-CN" altLang="en-US" sz="36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kumimoji="1" lang="en-US" altLang="zh-CN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--</a:t>
            </a:r>
            <a:r>
              <a:rPr kumimoji="1"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分子或原子构成的</a:t>
            </a:r>
            <a:endParaRPr kumimoji="1" lang="zh-CN" altLang="en-US" sz="36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8058150" cy="1154113"/>
          </a:xfrm>
          <a:ln cap="flat">
            <a:solidFill>
              <a:srgbClr val="FF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t" anchorCtr="0"/>
          <a:lstStyle/>
          <a:p>
            <a:pPr algn="l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4800" smtClean="0">
                <a:latin typeface="楷体_GB2312" pitchFamily="49" charset="-122"/>
                <a:ea typeface="楷体_GB2312" pitchFamily="49" charset="-122"/>
              </a:rPr>
              <a:t>一、肉眼看不见的分子有何特点？</a:t>
            </a:r>
            <a:endParaRPr lang="zh-CN" altLang="en-US" sz="480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905000"/>
            <a:ext cx="8763000" cy="22098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3600" smtClean="0">
                <a:latin typeface="楷体_GB2312" pitchFamily="49" charset="-122"/>
                <a:ea typeface="楷体_GB2312" pitchFamily="49" charset="-122"/>
              </a:rPr>
              <a:t>我们知道：</a:t>
            </a:r>
            <a:endParaRPr lang="zh-CN" altLang="en-US" sz="3600" smtClean="0"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defRPr/>
            </a:pPr>
            <a:r>
              <a:rPr lang="en-US" altLang="zh-CN" sz="3600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 smtClean="0">
                <a:latin typeface="楷体_GB2312" pitchFamily="49" charset="-122"/>
                <a:ea typeface="楷体_GB2312" pitchFamily="49" charset="-122"/>
              </a:rPr>
              <a:t>、花香能闻到，但却看不到。</a:t>
            </a:r>
            <a:endParaRPr lang="zh-CN" altLang="en-US" sz="3600" smtClean="0"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defRPr/>
            </a:pPr>
            <a:r>
              <a:rPr lang="en-US" altLang="zh-CN" sz="3600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smtClean="0">
                <a:latin typeface="楷体_GB2312" pitchFamily="49" charset="-122"/>
                <a:ea typeface="楷体_GB2312" pitchFamily="49" charset="-122"/>
              </a:rPr>
              <a:t>、能看到整块糖，却看不到溶解后的糖。</a:t>
            </a:r>
            <a:endParaRPr lang="zh-CN" altLang="en-US" sz="360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609600" y="4495800"/>
            <a:ext cx="7696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分子的特性之一、分子的体积很小、质量很轻。</a:t>
            </a:r>
            <a:endParaRPr lang="zh-CN" altLang="en-US" sz="3600" kern="10">
              <a:ln w="952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 build="p"/>
      <p:bldP spid="92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692150"/>
            <a:ext cx="8424863" cy="25161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n-US" altLang="zh-CN" sz="4400" b="1" smtClean="0">
                <a:ea typeface="楷体_GB2312" pitchFamily="49" charset="-122"/>
              </a:rPr>
              <a:t>       </a:t>
            </a:r>
            <a:r>
              <a:rPr lang="zh-CN" altLang="en-US" sz="4400" b="1" smtClean="0">
                <a:ea typeface="楷体_GB2312" pitchFamily="49" charset="-122"/>
              </a:rPr>
              <a:t>做氨水的扩散实验时：为什么</a:t>
            </a:r>
            <a:r>
              <a:rPr lang="en-US" altLang="zh-CN" sz="4400" b="1" smtClean="0">
                <a:ea typeface="楷体_GB2312" pitchFamily="49" charset="-122"/>
              </a:rPr>
              <a:t>A</a:t>
            </a:r>
            <a:r>
              <a:rPr lang="zh-CN" altLang="en-US" sz="4400" b="1" smtClean="0">
                <a:ea typeface="楷体_GB2312" pitchFamily="49" charset="-122"/>
              </a:rPr>
              <a:t>杯中的溶液变红了？请你提出猜想，并设计实验，证实你的猜想。</a:t>
            </a:r>
            <a:endParaRPr lang="zh-CN" altLang="en-US" sz="4400" b="1" smtClean="0">
              <a:ea typeface="楷体_GB2312" pitchFamily="49" charset="-122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09600" y="3733800"/>
            <a:ext cx="754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1"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楷体_GB2312" pitchFamily="49" charset="-122"/>
              </a:rPr>
              <a:t>分子的特性之二、分子在不断运动。</a:t>
            </a:r>
            <a:endParaRPr kumimoji="1" lang="zh-CN" altLang="en-US" sz="36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533400" y="4724400"/>
            <a:ext cx="7162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kumimoji="1"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楷体_GB2312" pitchFamily="49" charset="-122"/>
              </a:rPr>
              <a:t>温度越高分子的能量越大，运动速度越快。 </a:t>
            </a:r>
            <a:r>
              <a:rPr kumimoji="1" lang="en-US" altLang="zh-CN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zxxk</a:t>
            </a:r>
            <a:endParaRPr kumimoji="1" lang="zh-CN" altLang="en-US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utoUpdateAnimBg="0" build="p"/>
      <p:bldP spid="1025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04813"/>
            <a:ext cx="7696200" cy="1371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zh-CN" altLang="en-US" sz="4800" b="1" smtClean="0">
                <a:latin typeface="楷体_GB2312" pitchFamily="49" charset="-122"/>
                <a:ea typeface="楷体_GB2312" pitchFamily="49" charset="-122"/>
              </a:rPr>
              <a:t>实验：酒精与水的混合</a:t>
            </a:r>
            <a:endParaRPr lang="zh-CN" altLang="en-US" sz="4800" b="1" smtClean="0"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defRPr/>
            </a:pPr>
            <a:r>
              <a:rPr lang="zh-CN" altLang="en-US" sz="4800" b="1" smtClean="0">
                <a:latin typeface="楷体_GB2312" pitchFamily="49" charset="-122"/>
                <a:ea typeface="楷体_GB2312" pitchFamily="49" charset="-122"/>
              </a:rPr>
              <a:t>思考：为什么</a:t>
            </a:r>
            <a:r>
              <a:rPr lang="en-US" altLang="zh-CN" sz="4800" b="1" smtClean="0">
                <a:latin typeface="楷体_GB2312" pitchFamily="49" charset="-122"/>
                <a:ea typeface="楷体_GB2312" pitchFamily="49" charset="-122"/>
              </a:rPr>
              <a:t>1+1≠2</a:t>
            </a:r>
            <a:endParaRPr lang="en-US" altLang="zh-CN" sz="4800" b="1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23850" y="2060575"/>
            <a:ext cx="82153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1" lang="zh-CN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分子的特性之三、分子间有间隔</a:t>
            </a:r>
            <a:endParaRPr kumimoji="1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95288" y="2803525"/>
            <a:ext cx="8382000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课堂练习：用分子的观点来分析</a:t>
            </a:r>
            <a:endParaRPr kumimoji="1" lang="zh-CN" altLang="en-US" sz="4000" b="1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en-US" altLang="zh-CN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kumimoji="1" lang="zh-CN" altLang="en-US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、为什么墙内开花墙外香？</a:t>
            </a:r>
            <a:endParaRPr kumimoji="1" lang="zh-CN" altLang="en-US" sz="4000" b="1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en-US" altLang="zh-CN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kumimoji="1" lang="zh-CN" altLang="en-US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、为什么湿衣服在阳光下比在阴凉处易凉干？</a:t>
            </a:r>
            <a:endParaRPr kumimoji="1" lang="zh-CN" altLang="en-US" sz="4000" b="1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en-US" altLang="zh-CN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kumimoji="1" lang="zh-CN" altLang="en-US" sz="4000" b="1"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、物质为有何三态的变化？</a:t>
            </a:r>
            <a:endParaRPr kumimoji="1" lang="zh-CN" altLang="en-US" sz="4000" b="1"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utoUpdateAnimBg="0"/>
      <p:bldP spid="1127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/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0"/>
            <a:ext cx="9145587" cy="2684463"/>
          </a:xfrm>
          <a:ln cap="flat">
            <a:solidFill>
              <a:srgbClr val="FF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t" anchorCtr="0"/>
          <a:lstStyle/>
          <a:p>
            <a:pPr algn="l" eaLnBrk="1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4800" b="1" smtClean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400" b="1" smtClean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物质是由分子、原子等粒子构成的。 </a:t>
            </a:r>
            <a:r>
              <a:rPr kumimoji="1" lang="en-US" altLang="zh-CN" sz="800" b="1" smtClean="0">
                <a:solidFill>
                  <a:schemeClr val="bg1"/>
                </a:solidFill>
              </a:rPr>
              <a:t>zxxk</a:t>
            </a:r>
            <a:r>
              <a:rPr lang="zh-CN" altLang="en-US" sz="4400" smtClean="0">
                <a:effectLst/>
              </a:rPr>
              <a:t> </a:t>
            </a:r>
            <a:br>
              <a:rPr lang="zh-CN" altLang="en-US" sz="4400" b="1" smtClean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4400" b="1" smtClean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  分子是构成物质的一种微粒，而分子又是由原子构成。</a:t>
            </a:r>
            <a:endParaRPr lang="zh-CN" altLang="en-US" sz="4400" b="1" smtClean="0">
              <a:solidFill>
                <a:srgbClr val="FFFF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5625" y="2781300"/>
            <a:ext cx="8588375" cy="3810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n-US" altLang="zh-CN" sz="4000" b="1" smtClean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 smtClean="0">
                <a:latin typeface="楷体_GB2312" pitchFamily="49" charset="-122"/>
                <a:ea typeface="楷体_GB2312" pitchFamily="49" charset="-122"/>
              </a:rPr>
              <a:t>、从分子的角度看，水的蒸发和水的分解有什么不同？</a:t>
            </a:r>
            <a:endParaRPr lang="zh-CN" altLang="en-US" sz="4000" b="1" smtClean="0"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defRPr/>
            </a:pPr>
            <a:r>
              <a:rPr lang="en-US" altLang="zh-CN" sz="4000" b="1" smtClean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 smtClean="0">
                <a:latin typeface="楷体_GB2312" pitchFamily="49" charset="-122"/>
                <a:ea typeface="楷体_GB2312" pitchFamily="49" charset="-122"/>
              </a:rPr>
              <a:t>、氢气在氯气中燃烧和水在电解反应中分子和原子的变化情况，推论在化学变化中发生的变化的是分子还是原子？</a:t>
            </a:r>
            <a:endParaRPr lang="zh-CN" altLang="en-US" sz="4000" b="1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 build="p"/>
    </p:bld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0</TotalTime>
  <Words>2502</Words>
  <Application>WPS 演示</Application>
  <PresentationFormat>全屏显示(4:3)</PresentationFormat>
  <Paragraphs>201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39" baseType="lpstr">
      <vt:lpstr>Arial</vt:lpstr>
      <vt:lpstr>宋体</vt:lpstr>
      <vt:lpstr>Wingdings</vt:lpstr>
      <vt:lpstr>Verdana</vt:lpstr>
      <vt:lpstr>Times New Roman</vt:lpstr>
      <vt:lpstr>华文楷体</vt:lpstr>
      <vt:lpstr>Tahoma</vt:lpstr>
      <vt:lpstr>楷体_GB2312</vt:lpstr>
      <vt:lpstr>华文新魏</vt:lpstr>
      <vt:lpstr>隶书</vt:lpstr>
      <vt:lpstr>Comic Sans MS</vt:lpstr>
      <vt:lpstr>微软雅黑</vt:lpstr>
      <vt:lpstr>新宋体</vt:lpstr>
      <vt:lpstr>Globe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教学目标</vt:lpstr>
      <vt:lpstr>PowerPoint 演示文稿</vt:lpstr>
      <vt:lpstr>PowerPoint 演示文稿</vt:lpstr>
      <vt:lpstr>一、肉眼看不见的分子有何特点？</vt:lpstr>
      <vt:lpstr>PowerPoint 演示文稿</vt:lpstr>
      <vt:lpstr>PowerPoint 演示文稿</vt:lpstr>
      <vt:lpstr>PowerPoint 演示文稿</vt:lpstr>
      <vt:lpstr>    物质是由分子、原子等粒子构成的。 zxxk     分子是构成物质的一种微粒，而分子又是由原子构成。</vt:lpstr>
      <vt:lpstr>当物质发生物理变化时分子不变，当物质发生化学变化时，分子变了，而原子不变</vt:lpstr>
      <vt:lpstr>三、分子原子的概念</vt:lpstr>
      <vt:lpstr>本课题小结：</vt:lpstr>
      <vt:lpstr>      物质发生物理变化时，分子不变，当物质发生化学时分子变了，原子不变。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joe</dc:creator>
  <cp:lastModifiedBy>gongshengfang</cp:lastModifiedBy>
  <cp:revision>54</cp:revision>
  <dcterms:created xsi:type="dcterms:W3CDTF">2004-09-20T03:07:00Z</dcterms:created>
  <dcterms:modified xsi:type="dcterms:W3CDTF">2016-12-06T03:40:55Z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